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3" r:id="rId2"/>
  </p:sldIdLst>
  <p:sldSz cx="32004000" cy="256032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2" autoAdjust="0"/>
    <p:restoredTop sz="92177" autoAdjust="0"/>
  </p:normalViewPr>
  <p:slideViewPr>
    <p:cSldViewPr snapToObjects="1">
      <p:cViewPr varScale="1">
        <p:scale>
          <a:sx n="44" d="100"/>
          <a:sy n="44" d="100"/>
        </p:scale>
        <p:origin x="-3008" y="-144"/>
      </p:cViewPr>
      <p:guideLst>
        <p:guide orient="horz" pos="14783"/>
        <p:guide pos="1963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6/2/15</a:t>
            </a:fld>
            <a:endParaRPr lang="en-US"/>
          </a:p>
        </p:txBody>
      </p:sp>
      <p:sp>
        <p:nvSpPr>
          <p:cNvPr id="4" name="Slide Image Placeholder 3"/>
          <p:cNvSpPr>
            <a:spLocks noGrp="1" noRot="1" noChangeAspect="1"/>
          </p:cNvSpPr>
          <p:nvPr>
            <p:ph type="sldImg" idx="2"/>
          </p:nvPr>
        </p:nvSpPr>
        <p:spPr>
          <a:xfrm>
            <a:off x="1285875" y="685800"/>
            <a:ext cx="42862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300" y="7953593"/>
            <a:ext cx="27203400" cy="5488093"/>
          </a:xfrm>
        </p:spPr>
        <p:txBody>
          <a:bodyPr/>
          <a:lstStyle/>
          <a:p>
            <a:r>
              <a:rPr lang="en-US" smtClean="0"/>
              <a:t>Click to edit Master title style</a:t>
            </a:r>
            <a:endParaRPr lang="en-US"/>
          </a:p>
        </p:txBody>
      </p:sp>
      <p:sp>
        <p:nvSpPr>
          <p:cNvPr id="3" name="Subtitle 2"/>
          <p:cNvSpPr>
            <a:spLocks noGrp="1"/>
          </p:cNvSpPr>
          <p:nvPr>
            <p:ph type="subTitle" idx="1"/>
          </p:nvPr>
        </p:nvSpPr>
        <p:spPr>
          <a:xfrm>
            <a:off x="4800600" y="14508480"/>
            <a:ext cx="22402800" cy="654304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2900" y="1025322"/>
            <a:ext cx="7200900" cy="2184569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00200" y="1025322"/>
            <a:ext cx="21069300" cy="2184569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5" y="16452428"/>
            <a:ext cx="27203400" cy="508508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5" y="10851735"/>
            <a:ext cx="27203400" cy="56006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6/2/15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002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2687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6/2/15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00200" y="5731089"/>
            <a:ext cx="14140658"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00200" y="8119533"/>
            <a:ext cx="14140658"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7593" y="5731089"/>
            <a:ext cx="14146213"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257593" y="8119533"/>
            <a:ext cx="14146213"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6/2/15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6/2/15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6/2/15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00205" y="1019387"/>
            <a:ext cx="10529095" cy="433832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512675" y="1019393"/>
            <a:ext cx="17891125" cy="2185162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00205" y="5357713"/>
            <a:ext cx="10529095" cy="175133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6/2/15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008" y="17922240"/>
            <a:ext cx="19202400" cy="211582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273008" y="2287693"/>
            <a:ext cx="19202400" cy="1536192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273008" y="20038062"/>
            <a:ext cx="19202400" cy="300481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6/2/15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1025316"/>
            <a:ext cx="28803600" cy="42672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00200" y="5974086"/>
            <a:ext cx="28803600" cy="16896928"/>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00200" y="23730379"/>
            <a:ext cx="7467600" cy="1363133"/>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6/2/15</a:t>
            </a:fld>
            <a:endParaRPr lang="en-US"/>
          </a:p>
        </p:txBody>
      </p:sp>
      <p:sp>
        <p:nvSpPr>
          <p:cNvPr id="5" name="Footer Placeholder 4"/>
          <p:cNvSpPr>
            <a:spLocks noGrp="1"/>
          </p:cNvSpPr>
          <p:nvPr>
            <p:ph type="ftr" sz="quarter" idx="3"/>
          </p:nvPr>
        </p:nvSpPr>
        <p:spPr>
          <a:xfrm>
            <a:off x="10934700" y="23730379"/>
            <a:ext cx="10134600" cy="1363133"/>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936200" y="23730379"/>
            <a:ext cx="7467600" cy="1363133"/>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jpg"/><Relationship Id="rId6"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3203212" y="-3166068"/>
            <a:ext cx="25597570" cy="320040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1908560" y="22809520"/>
            <a:ext cx="6895040" cy="2260280"/>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Learn More</a:t>
            </a:r>
          </a:p>
          <a:p>
            <a:pPr>
              <a:lnSpc>
                <a:spcPct val="90000"/>
              </a:lnSpc>
            </a:pPr>
            <a:endParaRPr lang="en-US" sz="1000" dirty="0" smtClean="0">
              <a:latin typeface="Gotham Book"/>
              <a:cs typeface="Gotham Book"/>
            </a:endParaRPr>
          </a:p>
          <a:p>
            <a:pPr>
              <a:lnSpc>
                <a:spcPct val="110000"/>
              </a:lnSpc>
            </a:pPr>
            <a:r>
              <a:rPr lang="en-US" sz="2500" dirty="0" smtClean="0">
                <a:latin typeface="Helvetica"/>
                <a:cs typeface="Helvetica"/>
              </a:rPr>
              <a:t>For more information about </a:t>
            </a:r>
            <a:r>
              <a:rPr lang="en-US" sz="2500" dirty="0" smtClean="0">
                <a:latin typeface="Helvetica"/>
                <a:cs typeface="Helvetica"/>
              </a:rPr>
              <a:t>the DRS </a:t>
            </a:r>
            <a:r>
              <a:rPr lang="en-US" sz="2500" dirty="0" smtClean="0">
                <a:latin typeface="Helvetica"/>
                <a:cs typeface="Helvetica"/>
              </a:rPr>
              <a:t>visit </a:t>
            </a:r>
            <a:r>
              <a:rPr lang="en-US" sz="2500" dirty="0" err="1" smtClean="0">
                <a:solidFill>
                  <a:srgbClr val="2B84D2"/>
                </a:solidFill>
                <a:latin typeface="Helvetica"/>
                <a:cs typeface="Helvetica"/>
              </a:rPr>
              <a:t>dsg.neu.edu</a:t>
            </a:r>
            <a:r>
              <a:rPr lang="en-US" sz="2500" dirty="0">
                <a:solidFill>
                  <a:srgbClr val="2B84D2"/>
                </a:solidFill>
                <a:latin typeface="Helvetica"/>
                <a:cs typeface="Helvetica"/>
              </a:rPr>
              <a:t>/resources/</a:t>
            </a:r>
            <a:r>
              <a:rPr lang="en-US" sz="2500" dirty="0" err="1" smtClean="0">
                <a:solidFill>
                  <a:srgbClr val="2B84D2"/>
                </a:solidFill>
                <a:latin typeface="Helvetica"/>
                <a:cs typeface="Helvetica"/>
              </a:rPr>
              <a:t>drs</a:t>
            </a:r>
            <a:r>
              <a:rPr lang="en-US" sz="2500" dirty="0" smtClean="0">
                <a:solidFill>
                  <a:srgbClr val="2B84D2"/>
                </a:solidFill>
                <a:latin typeface="Helvetica"/>
                <a:cs typeface="Helvetica"/>
              </a:rPr>
              <a:t> </a:t>
            </a:r>
            <a:r>
              <a:rPr lang="en-US" sz="2500" dirty="0" smtClean="0">
                <a:latin typeface="Helvetica"/>
                <a:cs typeface="Helvetica"/>
              </a:rPr>
              <a:t>or </a:t>
            </a:r>
            <a:endParaRPr lang="en-US" sz="2500" dirty="0" smtClean="0">
              <a:latin typeface="Helvetica"/>
              <a:cs typeface="Helvetica"/>
            </a:endParaRPr>
          </a:p>
          <a:p>
            <a:pPr>
              <a:lnSpc>
                <a:spcPct val="110000"/>
              </a:lnSpc>
            </a:pPr>
            <a:r>
              <a:rPr lang="en-US" sz="2500" dirty="0" err="1" smtClean="0">
                <a:solidFill>
                  <a:srgbClr val="2B84D2"/>
                </a:solidFill>
                <a:latin typeface="Helvetica"/>
                <a:cs typeface="Helvetica"/>
              </a:rPr>
              <a:t>github.com</a:t>
            </a:r>
            <a:r>
              <a:rPr lang="en-US" sz="2500" dirty="0">
                <a:solidFill>
                  <a:srgbClr val="2B84D2"/>
                </a:solidFill>
                <a:latin typeface="Helvetica"/>
                <a:cs typeface="Helvetica"/>
              </a:rPr>
              <a:t>/NEU-Libraries/</a:t>
            </a:r>
            <a:r>
              <a:rPr lang="en-US" sz="2500" dirty="0" err="1">
                <a:solidFill>
                  <a:srgbClr val="2B84D2"/>
                </a:solidFill>
                <a:latin typeface="Helvetica"/>
                <a:cs typeface="Helvetica"/>
              </a:rPr>
              <a:t>cerberus</a:t>
            </a:r>
            <a:endParaRPr lang="en-US" sz="2500" dirty="0">
              <a:solidFill>
                <a:srgbClr val="2B84D2"/>
              </a:solidFill>
              <a:latin typeface="Helvetica"/>
              <a:cs typeface="Helvetica"/>
            </a:endParaRPr>
          </a:p>
        </p:txBody>
      </p:sp>
      <p:sp>
        <p:nvSpPr>
          <p:cNvPr id="24" name="TextBox 23"/>
          <p:cNvSpPr txBox="1"/>
          <p:nvPr/>
        </p:nvSpPr>
        <p:spPr>
          <a:xfrm>
            <a:off x="11754390" y="9457710"/>
            <a:ext cx="10115010" cy="9242320"/>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Communities &amp; Smart Collections</a:t>
            </a:r>
          </a:p>
          <a:p>
            <a:pPr algn="just">
              <a:lnSpc>
                <a:spcPct val="30000"/>
              </a:lnSpc>
            </a:pPr>
            <a:endParaRPr lang="en-US" sz="2500" dirty="0" smtClean="0">
              <a:latin typeface="Gotham Book"/>
              <a:cs typeface="Gotham Book"/>
            </a:endParaRPr>
          </a:p>
          <a:p>
            <a:pPr algn="just">
              <a:lnSpc>
                <a:spcPct val="110000"/>
              </a:lnSpc>
            </a:pPr>
            <a:r>
              <a:rPr lang="en-US" sz="2450" dirty="0" smtClean="0">
                <a:latin typeface="Helvetica"/>
                <a:cs typeface="Helvetica"/>
              </a:rPr>
              <a:t>The </a:t>
            </a:r>
            <a:r>
              <a:rPr lang="en-US" sz="2450" dirty="0">
                <a:latin typeface="Helvetica"/>
                <a:cs typeface="Helvetica"/>
              </a:rPr>
              <a:t>DRS </a:t>
            </a:r>
            <a:r>
              <a:rPr lang="en-US" sz="2450" dirty="0" smtClean="0">
                <a:latin typeface="Helvetica"/>
                <a:cs typeface="Helvetica"/>
              </a:rPr>
              <a:t>community structure uses three types of compilations to organize content:</a:t>
            </a:r>
          </a:p>
          <a:p>
            <a:pPr algn="just">
              <a:lnSpc>
                <a:spcPct val="50000"/>
              </a:lnSpc>
            </a:pPr>
            <a:endParaRPr lang="en-US" sz="2450" dirty="0" smtClean="0">
              <a:latin typeface="Helvetica"/>
              <a:cs typeface="Helvetica"/>
            </a:endParaRPr>
          </a:p>
          <a:p>
            <a:pPr marL="457200" indent="-457200" algn="just">
              <a:lnSpc>
                <a:spcPct val="110000"/>
              </a:lnSpc>
              <a:buFont typeface="Arial"/>
              <a:buChar char="•"/>
            </a:pPr>
            <a:r>
              <a:rPr lang="en-US" sz="2450" b="1" dirty="0">
                <a:latin typeface="Helvetica"/>
                <a:cs typeface="Helvetica"/>
              </a:rPr>
              <a:t>Community</a:t>
            </a:r>
            <a:r>
              <a:rPr lang="en-US" sz="2450" dirty="0">
                <a:latin typeface="Helvetica"/>
                <a:cs typeface="Helvetica"/>
              </a:rPr>
              <a:t>: A </a:t>
            </a:r>
            <a:r>
              <a:rPr lang="en-US" sz="2450" dirty="0" smtClean="0">
                <a:latin typeface="Helvetica"/>
                <a:cs typeface="Helvetica"/>
              </a:rPr>
              <a:t>compilation that belongs </a:t>
            </a:r>
            <a:r>
              <a:rPr lang="en-US" sz="2450" dirty="0">
                <a:latin typeface="Helvetica"/>
                <a:cs typeface="Helvetica"/>
              </a:rPr>
              <a:t>to the DRS canonical graph. Communities can only contain </a:t>
            </a:r>
            <a:r>
              <a:rPr lang="en-US" sz="2450" dirty="0" smtClean="0">
                <a:latin typeface="Helvetica"/>
                <a:cs typeface="Helvetica"/>
              </a:rPr>
              <a:t>faculty users, </a:t>
            </a:r>
            <a:r>
              <a:rPr lang="en-US" sz="2450" dirty="0">
                <a:latin typeface="Helvetica"/>
                <a:cs typeface="Helvetica"/>
              </a:rPr>
              <a:t>collections, or </a:t>
            </a:r>
            <a:r>
              <a:rPr lang="en-US" sz="2450" dirty="0" smtClean="0">
                <a:latin typeface="Helvetica"/>
                <a:cs typeface="Helvetica"/>
              </a:rPr>
              <a:t>other communities – it cannot contain files</a:t>
            </a:r>
            <a:r>
              <a:rPr lang="en-US" sz="2450" dirty="0">
                <a:latin typeface="Helvetica"/>
                <a:cs typeface="Helvetica"/>
              </a:rPr>
              <a:t>.</a:t>
            </a:r>
          </a:p>
          <a:p>
            <a:pPr marL="457200" indent="-457200" algn="just">
              <a:lnSpc>
                <a:spcPct val="110000"/>
              </a:lnSpc>
              <a:buFont typeface="Arial"/>
              <a:buChar char="•"/>
            </a:pPr>
            <a:r>
              <a:rPr lang="en-US" sz="2450" b="1" dirty="0">
                <a:latin typeface="Helvetica"/>
                <a:cs typeface="Helvetica"/>
              </a:rPr>
              <a:t>Smart Collectio</a:t>
            </a:r>
            <a:r>
              <a:rPr lang="en-US" sz="2450" dirty="0">
                <a:latin typeface="Helvetica"/>
                <a:cs typeface="Helvetica"/>
              </a:rPr>
              <a:t>n: A collection that belongs to a faculty user that is </a:t>
            </a:r>
            <a:r>
              <a:rPr lang="en-US" sz="2450" dirty="0" smtClean="0">
                <a:latin typeface="Helvetica"/>
                <a:cs typeface="Helvetica"/>
              </a:rPr>
              <a:t>directly connected to the </a:t>
            </a:r>
            <a:r>
              <a:rPr lang="en-US" sz="2450" dirty="0">
                <a:latin typeface="Helvetica"/>
                <a:cs typeface="Helvetica"/>
              </a:rPr>
              <a:t>user's community.</a:t>
            </a:r>
          </a:p>
          <a:p>
            <a:pPr marL="457200" indent="-457200" algn="just">
              <a:lnSpc>
                <a:spcPct val="110000"/>
              </a:lnSpc>
              <a:buFont typeface="Arial"/>
              <a:buChar char="•"/>
            </a:pPr>
            <a:r>
              <a:rPr lang="en-US" sz="2450" b="1" dirty="0" smtClean="0">
                <a:latin typeface="Helvetica"/>
                <a:cs typeface="Helvetica"/>
              </a:rPr>
              <a:t>Collection</a:t>
            </a:r>
            <a:r>
              <a:rPr lang="en-US" sz="2450" dirty="0">
                <a:latin typeface="Helvetica"/>
                <a:cs typeface="Helvetica"/>
              </a:rPr>
              <a:t>: A typical </a:t>
            </a:r>
            <a:r>
              <a:rPr lang="en-US" sz="2450" dirty="0" smtClean="0">
                <a:latin typeface="Helvetica"/>
                <a:cs typeface="Helvetica"/>
              </a:rPr>
              <a:t>compilation of </a:t>
            </a:r>
            <a:r>
              <a:rPr lang="en-US" sz="2450" dirty="0">
                <a:latin typeface="Helvetica"/>
                <a:cs typeface="Helvetica"/>
              </a:rPr>
              <a:t>files.</a:t>
            </a:r>
          </a:p>
          <a:p>
            <a:pPr algn="just">
              <a:lnSpc>
                <a:spcPct val="50000"/>
              </a:lnSpc>
            </a:pPr>
            <a:r>
              <a:rPr lang="en-US" sz="2450" dirty="0" smtClean="0">
                <a:latin typeface="Helvetica"/>
                <a:cs typeface="Helvetica"/>
              </a:rPr>
              <a:t> </a:t>
            </a:r>
          </a:p>
          <a:p>
            <a:pPr algn="just">
              <a:lnSpc>
                <a:spcPct val="110000"/>
              </a:lnSpc>
            </a:pPr>
            <a:r>
              <a:rPr lang="en-US" sz="2450" dirty="0" smtClean="0">
                <a:latin typeface="Helvetica"/>
                <a:cs typeface="Helvetica"/>
              </a:rPr>
              <a:t>The </a:t>
            </a:r>
            <a:r>
              <a:rPr lang="en-US" sz="2450" dirty="0">
                <a:latin typeface="Helvetica"/>
                <a:cs typeface="Helvetica"/>
              </a:rPr>
              <a:t>top-level Northeastern </a:t>
            </a:r>
            <a:r>
              <a:rPr lang="en-US" sz="2450" dirty="0" smtClean="0">
                <a:latin typeface="Helvetica"/>
                <a:cs typeface="Helvetica"/>
              </a:rPr>
              <a:t>University community </a:t>
            </a:r>
            <a:r>
              <a:rPr lang="en-US" sz="2450" dirty="0">
                <a:latin typeface="Helvetica"/>
                <a:cs typeface="Helvetica"/>
              </a:rPr>
              <a:t>contains communities that represent each school or administrative </a:t>
            </a:r>
            <a:r>
              <a:rPr lang="en-US" sz="2450" dirty="0" smtClean="0">
                <a:latin typeface="Helvetica"/>
                <a:cs typeface="Helvetica"/>
              </a:rPr>
              <a:t>unit, and each of those communities can contain more communities that represent departments </a:t>
            </a:r>
            <a:r>
              <a:rPr lang="en-US" sz="2450" dirty="0">
                <a:latin typeface="Helvetica"/>
                <a:cs typeface="Helvetica"/>
              </a:rPr>
              <a:t>and research </a:t>
            </a:r>
            <a:r>
              <a:rPr lang="en-US" sz="2450" dirty="0" smtClean="0">
                <a:latin typeface="Helvetica"/>
                <a:cs typeface="Helvetica"/>
              </a:rPr>
              <a:t>groups.</a:t>
            </a:r>
            <a:endParaRPr lang="en-US" sz="2450" dirty="0">
              <a:latin typeface="Helvetica"/>
              <a:cs typeface="Helvetica"/>
            </a:endParaRP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Faculty </a:t>
            </a:r>
            <a:r>
              <a:rPr lang="en-US" sz="2450" dirty="0">
                <a:latin typeface="Helvetica"/>
                <a:cs typeface="Helvetica"/>
              </a:rPr>
              <a:t>users are connected to communities, </a:t>
            </a:r>
            <a:r>
              <a:rPr lang="en-US" sz="2450" dirty="0" smtClean="0">
                <a:latin typeface="Helvetica"/>
                <a:cs typeface="Helvetica"/>
              </a:rPr>
              <a:t>which allows files </a:t>
            </a:r>
            <a:r>
              <a:rPr lang="en-US" sz="2450" dirty="0">
                <a:latin typeface="Helvetica"/>
                <a:cs typeface="Helvetica"/>
              </a:rPr>
              <a:t>stored in </a:t>
            </a:r>
            <a:r>
              <a:rPr lang="en-US" sz="2450" dirty="0" smtClean="0">
                <a:latin typeface="Helvetica"/>
                <a:cs typeface="Helvetica"/>
              </a:rPr>
              <a:t>their Smart </a:t>
            </a:r>
            <a:r>
              <a:rPr lang="en-US" sz="2450" dirty="0">
                <a:latin typeface="Helvetica"/>
                <a:cs typeface="Helvetica"/>
              </a:rPr>
              <a:t>Collections to be dynamically </a:t>
            </a:r>
            <a:r>
              <a:rPr lang="en-US" sz="2450" dirty="0" smtClean="0">
                <a:latin typeface="Helvetica"/>
                <a:cs typeface="Helvetica"/>
              </a:rPr>
              <a:t>represented at </a:t>
            </a:r>
            <a:r>
              <a:rPr lang="en-US" sz="2450" dirty="0">
                <a:latin typeface="Helvetica"/>
                <a:cs typeface="Helvetica"/>
              </a:rPr>
              <a:t>the community </a:t>
            </a:r>
            <a:r>
              <a:rPr lang="en-US" sz="2450" dirty="0" smtClean="0">
                <a:latin typeface="Helvetica"/>
                <a:cs typeface="Helvetica"/>
              </a:rPr>
              <a:t>level, </a:t>
            </a:r>
            <a:r>
              <a:rPr lang="en-US" sz="2450" smtClean="0">
                <a:latin typeface="Helvetica"/>
                <a:cs typeface="Helvetica"/>
              </a:rPr>
              <a:t>as well. </a:t>
            </a:r>
            <a:endParaRPr lang="en-US" sz="2450" dirty="0">
              <a:latin typeface="Helvetica"/>
              <a:cs typeface="Helvetica"/>
            </a:endParaRPr>
          </a:p>
          <a:p>
            <a:pPr algn="just">
              <a:lnSpc>
                <a:spcPct val="50000"/>
              </a:lnSpc>
            </a:pPr>
            <a:endParaRPr lang="en-US" sz="2450" dirty="0" smtClean="0">
              <a:latin typeface="Helvetica"/>
              <a:cs typeface="Helvetica"/>
            </a:endParaRPr>
          </a:p>
          <a:p>
            <a:pPr algn="just">
              <a:lnSpc>
                <a:spcPct val="110000"/>
              </a:lnSpc>
            </a:pPr>
            <a:r>
              <a:rPr lang="en-US" sz="2450" dirty="0" smtClean="0">
                <a:latin typeface="Helvetica"/>
                <a:cs typeface="Helvetica"/>
              </a:rPr>
              <a:t>Homepage </a:t>
            </a:r>
            <a:r>
              <a:rPr lang="en-US" sz="2450" dirty="0">
                <a:latin typeface="Helvetica"/>
                <a:cs typeface="Helvetica"/>
              </a:rPr>
              <a:t>Featured Content and community collections that serve up the faculty users' scholarly content are not really collections; they </a:t>
            </a:r>
            <a:r>
              <a:rPr lang="en-US" sz="2450" dirty="0" smtClean="0">
                <a:latin typeface="Helvetica"/>
                <a:cs typeface="Helvetica"/>
              </a:rPr>
              <a:t>are dynamic </a:t>
            </a:r>
            <a:r>
              <a:rPr lang="en-US" sz="2450" dirty="0">
                <a:latin typeface="Helvetica"/>
                <a:cs typeface="Helvetica"/>
              </a:rPr>
              <a:t>aggregations of the content stored in </a:t>
            </a:r>
            <a:r>
              <a:rPr lang="en-US" sz="2450" dirty="0" smtClean="0">
                <a:latin typeface="Helvetica"/>
                <a:cs typeface="Helvetica"/>
              </a:rPr>
              <a:t>Smart Collections.</a:t>
            </a:r>
          </a:p>
        </p:txBody>
      </p:sp>
      <p:sp>
        <p:nvSpPr>
          <p:cNvPr id="34" name="TextBox 33"/>
          <p:cNvSpPr txBox="1"/>
          <p:nvPr/>
        </p:nvSpPr>
        <p:spPr>
          <a:xfrm>
            <a:off x="21908560" y="4615385"/>
            <a:ext cx="9563097" cy="6666101"/>
          </a:xfrm>
          <a:prstGeom prst="rect">
            <a:avLst/>
          </a:prstGeom>
          <a:noFill/>
          <a:ln w="28575" cmpd="sng">
            <a:noFill/>
          </a:ln>
        </p:spPr>
        <p:txBody>
          <a:bodyPr wrap="square" lIns="329104" tIns="164551" rIns="329104" bIns="164551" rtlCol="0">
            <a:spAutoFit/>
          </a:bodyPr>
          <a:lstStyle/>
          <a:p>
            <a:pPr>
              <a:lnSpc>
                <a:spcPct val="90000"/>
              </a:lnSpc>
            </a:pPr>
            <a:r>
              <a:rPr lang="en-US" sz="4200" dirty="0" smtClean="0">
                <a:solidFill>
                  <a:srgbClr val="254061"/>
                </a:solidFill>
                <a:latin typeface="Gotham Medium"/>
                <a:cs typeface="Gotham Medium"/>
              </a:rPr>
              <a:t>Making the Connection</a:t>
            </a:r>
          </a:p>
          <a:p>
            <a:pPr>
              <a:lnSpc>
                <a:spcPct val="30000"/>
              </a:lnSpc>
            </a:pPr>
            <a:endParaRPr lang="en-US" sz="1400" dirty="0" smtClean="0">
              <a:latin typeface="Gotham Book"/>
              <a:cs typeface="Gotham Book"/>
            </a:endParaRPr>
          </a:p>
          <a:p>
            <a:pPr algn="just">
              <a:lnSpc>
                <a:spcPct val="110000"/>
              </a:lnSpc>
            </a:pPr>
            <a:r>
              <a:rPr lang="en-US" sz="2500" dirty="0" smtClean="0">
                <a:latin typeface="Helvetica"/>
                <a:cs typeface="Helvetica"/>
              </a:rPr>
              <a:t>The </a:t>
            </a:r>
            <a:r>
              <a:rPr lang="en-US" sz="2500" dirty="0">
                <a:latin typeface="Helvetica"/>
                <a:cs typeface="Helvetica"/>
              </a:rPr>
              <a:t>DRS uses the relationships between faculty users, </a:t>
            </a:r>
            <a:r>
              <a:rPr lang="en-US" sz="2500" dirty="0" smtClean="0">
                <a:latin typeface="Helvetica"/>
                <a:cs typeface="Helvetica"/>
              </a:rPr>
              <a:t>Smart Collections</a:t>
            </a:r>
            <a:r>
              <a:rPr lang="en-US" sz="2500" dirty="0">
                <a:latin typeface="Helvetica"/>
                <a:cs typeface="Helvetica"/>
              </a:rPr>
              <a:t>, and communities to aggregate content stored in Smart Collections up through the community structure</a:t>
            </a:r>
            <a:r>
              <a:rPr lang="en-US" sz="2500" dirty="0" smtClean="0">
                <a:latin typeface="Helvetica"/>
                <a:cs typeface="Helvetica"/>
              </a:rPr>
              <a:t>:</a:t>
            </a:r>
          </a:p>
          <a:p>
            <a:pPr algn="just">
              <a:lnSpc>
                <a:spcPct val="50000"/>
              </a:lnSpc>
            </a:pPr>
            <a:endParaRPr lang="en-US" sz="2500" dirty="0">
              <a:latin typeface="Helvetica"/>
              <a:cs typeface="Helvetica"/>
            </a:endParaRPr>
          </a:p>
          <a:p>
            <a:pPr marL="457200" indent="-457200" algn="just">
              <a:lnSpc>
                <a:spcPct val="110000"/>
              </a:lnSpc>
              <a:buFont typeface="Arial"/>
              <a:buChar char="•"/>
            </a:pPr>
            <a:r>
              <a:rPr lang="en-US" sz="2500" dirty="0">
                <a:latin typeface="Helvetica"/>
                <a:cs typeface="Helvetica"/>
              </a:rPr>
              <a:t>Faculty Smart Collections are directly connected to the user with Fedora's predefined </a:t>
            </a:r>
            <a:r>
              <a:rPr lang="en-US" sz="2500" b="1" dirty="0">
                <a:latin typeface="Helvetica"/>
                <a:cs typeface="Helvetica"/>
              </a:rPr>
              <a:t>&lt;ns1:isMemberOf&gt;</a:t>
            </a:r>
            <a:r>
              <a:rPr lang="en-US" sz="2500" dirty="0">
                <a:latin typeface="Helvetica"/>
                <a:cs typeface="Helvetica"/>
              </a:rPr>
              <a:t> statement.</a:t>
            </a:r>
          </a:p>
          <a:p>
            <a:pPr marL="457200" indent="-457200" algn="just">
              <a:lnSpc>
                <a:spcPct val="110000"/>
              </a:lnSpc>
              <a:buFont typeface="Arial"/>
              <a:buChar char="•"/>
            </a:pPr>
            <a:r>
              <a:rPr lang="en-US" sz="2500" dirty="0">
                <a:latin typeface="Helvetica"/>
                <a:cs typeface="Helvetica"/>
              </a:rPr>
              <a:t>The Hydra properties </a:t>
            </a:r>
            <a:r>
              <a:rPr lang="en-US" sz="2500" dirty="0" err="1">
                <a:latin typeface="Helvetica"/>
                <a:cs typeface="Helvetica"/>
              </a:rPr>
              <a:t>datastream</a:t>
            </a:r>
            <a:r>
              <a:rPr lang="en-US" sz="2500" dirty="0">
                <a:latin typeface="Helvetica"/>
                <a:cs typeface="Helvetica"/>
              </a:rPr>
              <a:t> defines the type of </a:t>
            </a:r>
            <a:r>
              <a:rPr lang="en-US" sz="2500" dirty="0" smtClean="0">
                <a:latin typeface="Helvetica"/>
                <a:cs typeface="Helvetica"/>
              </a:rPr>
              <a:t>Smart Collection (“</a:t>
            </a:r>
            <a:r>
              <a:rPr lang="en-US" sz="2500" b="1" dirty="0" smtClean="0">
                <a:latin typeface="Helvetica"/>
                <a:cs typeface="Helvetica"/>
              </a:rPr>
              <a:t>Research Publications</a:t>
            </a:r>
            <a:r>
              <a:rPr lang="en-US" sz="2500" dirty="0" smtClean="0">
                <a:latin typeface="Helvetica"/>
                <a:cs typeface="Helvetica"/>
              </a:rPr>
              <a:t>”).</a:t>
            </a:r>
            <a:endParaRPr lang="en-US" sz="2500" dirty="0">
              <a:latin typeface="Helvetica"/>
              <a:cs typeface="Helvetica"/>
            </a:endParaRPr>
          </a:p>
          <a:p>
            <a:pPr marL="457200" indent="-457200" algn="just">
              <a:lnSpc>
                <a:spcPct val="110000"/>
              </a:lnSpc>
              <a:buFont typeface="Arial"/>
              <a:buChar char="•"/>
            </a:pPr>
            <a:r>
              <a:rPr lang="en-US" sz="2500" dirty="0">
                <a:latin typeface="Helvetica"/>
                <a:cs typeface="Helvetica"/>
              </a:rPr>
              <a:t>Faculty are connected to communities </a:t>
            </a:r>
            <a:r>
              <a:rPr lang="en-US" sz="2500" dirty="0" smtClean="0">
                <a:latin typeface="Helvetica"/>
                <a:cs typeface="Helvetica"/>
              </a:rPr>
              <a:t>using the locally </a:t>
            </a:r>
            <a:r>
              <a:rPr lang="en-US" sz="2500" dirty="0">
                <a:latin typeface="Helvetica"/>
                <a:cs typeface="Helvetica"/>
              </a:rPr>
              <a:t>defined </a:t>
            </a:r>
            <a:r>
              <a:rPr lang="en-US" sz="2500" b="1" dirty="0">
                <a:latin typeface="Helvetica"/>
                <a:cs typeface="Helvetica"/>
              </a:rPr>
              <a:t>&lt;</a:t>
            </a:r>
            <a:r>
              <a:rPr lang="en-US" sz="2500" b="1" dirty="0" err="1">
                <a:latin typeface="Helvetica"/>
                <a:cs typeface="Helvetica"/>
              </a:rPr>
              <a:t>drs:hasAffiliation</a:t>
            </a:r>
            <a:r>
              <a:rPr lang="en-US" sz="2500" b="1" dirty="0">
                <a:latin typeface="Helvetica"/>
                <a:cs typeface="Helvetica"/>
              </a:rPr>
              <a:t>&gt; </a:t>
            </a:r>
            <a:r>
              <a:rPr lang="en-US" sz="2500" dirty="0">
                <a:latin typeface="Helvetica"/>
                <a:cs typeface="Helvetica"/>
              </a:rPr>
              <a:t>RDF statement in the RELS-EXT</a:t>
            </a:r>
            <a:r>
              <a:rPr lang="en-US" sz="2500" dirty="0" smtClean="0">
                <a:latin typeface="Helvetica"/>
                <a:cs typeface="Helvetica"/>
              </a:rPr>
              <a:t>.</a:t>
            </a:r>
          </a:p>
          <a:p>
            <a:pPr marL="457200" indent="-457200" algn="just">
              <a:lnSpc>
                <a:spcPct val="110000"/>
              </a:lnSpc>
              <a:buFont typeface="Arial"/>
              <a:buChar char="•"/>
            </a:pPr>
            <a:r>
              <a:rPr lang="en-US" sz="2500" dirty="0" smtClean="0">
                <a:latin typeface="Helvetica"/>
                <a:cs typeface="Helvetica"/>
              </a:rPr>
              <a:t>An </a:t>
            </a:r>
            <a:r>
              <a:rPr lang="en-US" sz="2500" dirty="0">
                <a:latin typeface="Helvetica"/>
                <a:cs typeface="Helvetica"/>
              </a:rPr>
              <a:t>extension field for scholarly object metadata is included in the descriptive MODS record for each object stored in a Smart Collection (“</a:t>
            </a:r>
            <a:r>
              <a:rPr lang="en-US" sz="2500" b="1" dirty="0">
                <a:latin typeface="Helvetica"/>
                <a:cs typeface="Helvetica"/>
              </a:rPr>
              <a:t>Research Publications</a:t>
            </a:r>
            <a:r>
              <a:rPr lang="en-US" sz="2500" dirty="0">
                <a:latin typeface="Helvetica"/>
                <a:cs typeface="Helvetica"/>
              </a:rPr>
              <a:t>”).</a:t>
            </a:r>
          </a:p>
        </p:txBody>
      </p:sp>
      <p:sp>
        <p:nvSpPr>
          <p:cNvPr id="35" name="TextBox 34"/>
          <p:cNvSpPr txBox="1"/>
          <p:nvPr/>
        </p:nvSpPr>
        <p:spPr>
          <a:xfrm>
            <a:off x="21908560" y="17068136"/>
            <a:ext cx="9442604" cy="6018232"/>
          </a:xfrm>
          <a:prstGeom prst="rect">
            <a:avLst/>
          </a:prstGeom>
          <a:noFill/>
          <a:ln w="28575" cmpd="sng">
            <a:noFill/>
          </a:ln>
        </p:spPr>
        <p:txBody>
          <a:bodyPr wrap="square" lIns="329104" tIns="164551" rIns="329104" bIns="164551" rtlCol="0">
            <a:spAutoFit/>
          </a:bodyPr>
          <a:lstStyle/>
          <a:p>
            <a:pPr>
              <a:lnSpc>
                <a:spcPct val="90000"/>
              </a:lnSpc>
            </a:pPr>
            <a:r>
              <a:rPr lang="en-US" sz="3800" dirty="0" smtClean="0">
                <a:solidFill>
                  <a:srgbClr val="254061"/>
                </a:solidFill>
                <a:latin typeface="Gotham Medium"/>
                <a:cs typeface="Gotham Medium"/>
              </a:rPr>
              <a:t>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Valuable repository content can be discovered through multiple search and browse options.</a:t>
            </a:r>
          </a:p>
          <a:p>
            <a:pPr marL="457200" indent="-457200">
              <a:lnSpc>
                <a:spcPct val="110000"/>
              </a:lnSpc>
              <a:buFont typeface="Arial"/>
              <a:buChar char="•"/>
            </a:pPr>
            <a:r>
              <a:rPr lang="en-US" sz="2500" dirty="0" smtClean="0">
                <a:latin typeface="Helvetica"/>
                <a:cs typeface="Helvetica"/>
              </a:rPr>
              <a:t>Communities </a:t>
            </a:r>
            <a:r>
              <a:rPr lang="en-US" sz="2500" dirty="0">
                <a:latin typeface="Helvetica"/>
                <a:cs typeface="Helvetica"/>
              </a:rPr>
              <a:t>and collections are easily organized according to an existing authoritative framework.</a:t>
            </a:r>
          </a:p>
          <a:p>
            <a:pPr marL="457200" indent="-457200">
              <a:lnSpc>
                <a:spcPct val="110000"/>
              </a:lnSpc>
              <a:buFont typeface="Arial"/>
              <a:buChar char="•"/>
            </a:pPr>
            <a:r>
              <a:rPr lang="en-US" sz="2500" dirty="0">
                <a:latin typeface="Helvetica"/>
                <a:cs typeface="Helvetica"/>
              </a:rPr>
              <a:t>The repository structure follows a model that is quickly understood by Northeastern users.</a:t>
            </a:r>
          </a:p>
          <a:p>
            <a:pPr>
              <a:lnSpc>
                <a:spcPct val="50000"/>
              </a:lnSpc>
            </a:pPr>
            <a:endParaRPr lang="en-US" sz="2500" dirty="0" smtClean="0">
              <a:latin typeface="Helvetica"/>
              <a:cs typeface="Helvetica"/>
            </a:endParaRPr>
          </a:p>
          <a:p>
            <a:pPr>
              <a:lnSpc>
                <a:spcPct val="70000"/>
              </a:lnSpc>
            </a:pPr>
            <a:endParaRPr lang="en-US" sz="800" dirty="0" smtClean="0">
              <a:latin typeface="Helvetica"/>
              <a:cs typeface="Helvetica"/>
            </a:endParaRPr>
          </a:p>
          <a:p>
            <a:pPr>
              <a:lnSpc>
                <a:spcPct val="90000"/>
              </a:lnSpc>
            </a:pPr>
            <a:r>
              <a:rPr lang="en-US" sz="3800" dirty="0" smtClean="0">
                <a:solidFill>
                  <a:srgbClr val="254061"/>
                </a:solidFill>
                <a:latin typeface="Gotham Medium"/>
                <a:cs typeface="Gotham Medium"/>
              </a:rPr>
              <a:t>Disadvantages</a:t>
            </a:r>
          </a:p>
          <a:p>
            <a:pPr>
              <a:lnSpc>
                <a:spcPct val="30000"/>
              </a:lnSpc>
            </a:pPr>
            <a:endParaRPr lang="en-US" sz="1400" dirty="0" smtClean="0">
              <a:latin typeface="Gotham Book"/>
              <a:cs typeface="Gotham Book"/>
            </a:endParaRPr>
          </a:p>
          <a:p>
            <a:pPr marL="457200" indent="-457200">
              <a:lnSpc>
                <a:spcPct val="110000"/>
              </a:lnSpc>
              <a:buFont typeface="Arial"/>
              <a:buChar char="•"/>
            </a:pPr>
            <a:r>
              <a:rPr lang="en-US" sz="2500" dirty="0">
                <a:latin typeface="Helvetica"/>
                <a:cs typeface="Helvetica"/>
              </a:rPr>
              <a:t>The repository structure must be actively maintained as the university evolves.</a:t>
            </a:r>
          </a:p>
          <a:p>
            <a:pPr marL="457200" indent="-457200">
              <a:lnSpc>
                <a:spcPct val="110000"/>
              </a:lnSpc>
              <a:buFont typeface="Arial"/>
              <a:buChar char="•"/>
            </a:pPr>
            <a:r>
              <a:rPr lang="en-US" sz="2500" dirty="0">
                <a:latin typeface="Helvetica"/>
                <a:cs typeface="Helvetica"/>
              </a:rPr>
              <a:t>User education is needed for Smart Collections to be effective.</a:t>
            </a:r>
          </a:p>
        </p:txBody>
      </p:sp>
      <p:sp>
        <p:nvSpPr>
          <p:cNvPr id="23" name="TextBox 22"/>
          <p:cNvSpPr txBox="1"/>
          <p:nvPr/>
        </p:nvSpPr>
        <p:spPr>
          <a:xfrm>
            <a:off x="394199" y="914400"/>
            <a:ext cx="31215602" cy="1563422"/>
          </a:xfrm>
          <a:prstGeom prst="rect">
            <a:avLst/>
          </a:prstGeom>
          <a:noFill/>
        </p:spPr>
        <p:txBody>
          <a:bodyPr wrap="square" lIns="329104" tIns="164551" rIns="329104" bIns="164551" rtlCol="0" anchor="ctr">
            <a:spAutoFit/>
          </a:bodyPr>
          <a:lstStyle/>
          <a:p>
            <a:pPr algn="ctr"/>
            <a:r>
              <a:rPr lang="en-US" sz="7700" b="1" dirty="0" smtClean="0">
                <a:latin typeface="Gotham Bold"/>
                <a:cs typeface="Gotham Bold"/>
              </a:rPr>
              <a:t>Using Communities to Highlight </a:t>
            </a:r>
            <a:r>
              <a:rPr lang="en-US" sz="7700" b="1" dirty="0">
                <a:latin typeface="Gotham Bold"/>
                <a:cs typeface="Gotham Bold"/>
              </a:rPr>
              <a:t>Scholarly Content in </a:t>
            </a:r>
            <a:r>
              <a:rPr lang="en-US" sz="7700" b="1" dirty="0" smtClean="0">
                <a:latin typeface="Gotham Bold"/>
                <a:cs typeface="Gotham Bold"/>
              </a:rPr>
              <a:t>Hydra</a:t>
            </a:r>
          </a:p>
        </p:txBody>
      </p:sp>
      <p:sp>
        <p:nvSpPr>
          <p:cNvPr id="21" name="TextBox 20"/>
          <p:cNvSpPr txBox="1"/>
          <p:nvPr/>
        </p:nvSpPr>
        <p:spPr>
          <a:xfrm>
            <a:off x="9014258" y="2286000"/>
            <a:ext cx="13975484" cy="1163313"/>
          </a:xfrm>
          <a:prstGeom prst="rect">
            <a:avLst/>
          </a:prstGeom>
          <a:noFill/>
          <a:ln>
            <a:noFill/>
          </a:ln>
        </p:spPr>
        <p:txBody>
          <a:bodyPr wrap="square" lIns="329104" tIns="164551" rIns="329104" bIns="164551" numCol="1" rtlCol="0" anchor="ctr">
            <a:spAutoFit/>
          </a:bodyPr>
          <a:lstStyle/>
          <a:p>
            <a:pPr algn="ctr"/>
            <a:r>
              <a:rPr lang="en-US" sz="5400" dirty="0" smtClean="0">
                <a:solidFill>
                  <a:srgbClr val="000000"/>
                </a:solidFill>
                <a:latin typeface="Gotham Bold"/>
                <a:cs typeface="Gotham Bold"/>
              </a:rPr>
              <a:t>Northeastern University Library</a:t>
            </a:r>
            <a:endParaRPr lang="en-US" sz="5400" dirty="0">
              <a:solidFill>
                <a:srgbClr val="000000"/>
              </a:solidFill>
              <a:latin typeface="Gotham Bold"/>
              <a:cs typeface="Gotham Bold"/>
            </a:endParaRPr>
          </a:p>
        </p:txBody>
      </p:sp>
      <p:sp>
        <p:nvSpPr>
          <p:cNvPr id="22" name="TextBox 21"/>
          <p:cNvSpPr txBox="1"/>
          <p:nvPr/>
        </p:nvSpPr>
        <p:spPr>
          <a:xfrm>
            <a:off x="7935827" y="3058980"/>
            <a:ext cx="16132346" cy="1440312"/>
          </a:xfrm>
          <a:prstGeom prst="rect">
            <a:avLst/>
          </a:prstGeom>
          <a:noFill/>
          <a:ln>
            <a:noFill/>
          </a:ln>
        </p:spPr>
        <p:txBody>
          <a:bodyPr wrap="square" lIns="329104" tIns="164551" rIns="329104" bIns="164551" numCol="1" rtlCol="0" anchor="ctr">
            <a:spAutoFit/>
          </a:bodyPr>
          <a:lstStyle/>
          <a:p>
            <a:pPr algn="ctr"/>
            <a:r>
              <a:rPr lang="en-US" sz="3600" dirty="0" smtClean="0">
                <a:solidFill>
                  <a:srgbClr val="000000"/>
                </a:solidFill>
                <a:latin typeface="Gotham Medium"/>
                <a:cs typeface="Gotham Medium"/>
              </a:rPr>
              <a:t>Sarah Sweeney  </a:t>
            </a:r>
            <a:r>
              <a:rPr lang="en-US" sz="3600" dirty="0" err="1" smtClean="0">
                <a:solidFill>
                  <a:srgbClr val="000000"/>
                </a:solidFill>
                <a:latin typeface="Gotham Medium"/>
                <a:cs typeface="Gotham Medium"/>
              </a:rPr>
              <a:t>sj.sweeney</a:t>
            </a:r>
            <a:r>
              <a:rPr lang="en-US" sz="3600" dirty="0" err="1">
                <a:solidFill>
                  <a:srgbClr val="000000"/>
                </a:solidFill>
                <a:latin typeface="Gotham Medium"/>
                <a:cs typeface="Gotham Medium"/>
              </a:rPr>
              <a:t>@</a:t>
            </a:r>
            <a:r>
              <a:rPr lang="en-US" sz="3600" dirty="0" err="1" smtClean="0">
                <a:solidFill>
                  <a:srgbClr val="000000"/>
                </a:solidFill>
                <a:latin typeface="Gotham Medium"/>
                <a:cs typeface="Gotham Medium"/>
              </a:rPr>
              <a:t>neu.edu</a:t>
            </a:r>
            <a:r>
              <a:rPr lang="en-US" sz="3600" dirty="0" smtClean="0">
                <a:solidFill>
                  <a:srgbClr val="000000"/>
                </a:solidFill>
                <a:latin typeface="Gotham Medium"/>
                <a:cs typeface="Gotham Medium"/>
              </a:rPr>
              <a:t>  </a:t>
            </a:r>
          </a:p>
          <a:p>
            <a:pPr algn="ctr"/>
            <a:r>
              <a:rPr lang="en-US" sz="3600" dirty="0" err="1" smtClean="0">
                <a:solidFill>
                  <a:srgbClr val="2B84D2"/>
                </a:solidFill>
                <a:latin typeface="Gotham Medium"/>
                <a:cs typeface="Gotham Medium"/>
              </a:rPr>
              <a:t>repository.library.northeastern.edu</a:t>
            </a:r>
            <a:endParaRPr lang="en-US" sz="3600" dirty="0">
              <a:solidFill>
                <a:srgbClr val="2B84D2"/>
              </a:solidFill>
              <a:latin typeface="Gotham Medium"/>
              <a:cs typeface="Gotham Medium"/>
            </a:endParaRPr>
          </a:p>
        </p:txBody>
      </p:sp>
      <p:sp>
        <p:nvSpPr>
          <p:cNvPr id="28" name="TextBox 27"/>
          <p:cNvSpPr txBox="1"/>
          <p:nvPr/>
        </p:nvSpPr>
        <p:spPr>
          <a:xfrm>
            <a:off x="965200" y="4505950"/>
            <a:ext cx="20943359" cy="4670170"/>
          </a:xfrm>
          <a:prstGeom prst="rect">
            <a:avLst/>
          </a:prstGeom>
          <a:noFill/>
          <a:ln w="28575" cmpd="sng">
            <a:noFill/>
          </a:ln>
        </p:spPr>
        <p:txBody>
          <a:bodyPr wrap="square" lIns="329104" tIns="164551" rIns="329104" bIns="164551" rtlCol="0">
            <a:spAutoFit/>
          </a:bodyPr>
          <a:lstStyle/>
          <a:p>
            <a:pPr algn="just">
              <a:lnSpc>
                <a:spcPct val="90000"/>
              </a:lnSpc>
            </a:pPr>
            <a:r>
              <a:rPr lang="en-US" sz="4200" dirty="0" smtClean="0">
                <a:solidFill>
                  <a:schemeClr val="accent1">
                    <a:lumMod val="50000"/>
                  </a:schemeClr>
                </a:solidFill>
                <a:latin typeface="Gotham Medium"/>
                <a:cs typeface="Gotham Medium"/>
              </a:rPr>
              <a:t>The DRS Community Structure</a:t>
            </a:r>
          </a:p>
          <a:p>
            <a:pPr algn="just">
              <a:lnSpc>
                <a:spcPct val="30000"/>
              </a:lnSpc>
            </a:pPr>
            <a:endParaRPr lang="en-US" sz="4000" dirty="0" smtClean="0">
              <a:latin typeface="Gotham Book"/>
              <a:cs typeface="Gotham Book"/>
            </a:endParaRPr>
          </a:p>
          <a:p>
            <a:pPr algn="just">
              <a:lnSpc>
                <a:spcPct val="110000"/>
              </a:lnSpc>
            </a:pPr>
            <a:r>
              <a:rPr lang="en-US" sz="2500" dirty="0">
                <a:latin typeface="Helvetica"/>
                <a:cs typeface="Helvetica"/>
              </a:rPr>
              <a:t>The Digital Repository Service (DRS) was designed to manage and preserve scholarly, administrative, and archival assets created </a:t>
            </a:r>
            <a:r>
              <a:rPr lang="en-US" sz="2500" dirty="0" smtClean="0">
                <a:latin typeface="Helvetica"/>
                <a:cs typeface="Helvetica"/>
              </a:rPr>
              <a:t>by the Northeastern University community. </a:t>
            </a:r>
            <a:r>
              <a:rPr lang="en-US" sz="2500" dirty="0">
                <a:latin typeface="Helvetica"/>
                <a:cs typeface="Helvetica"/>
              </a:rPr>
              <a:t>Early on in the development of the DRS we recognized the need to highlight scholarly objects, primarily </a:t>
            </a:r>
            <a:r>
              <a:rPr lang="en-US" sz="2500" dirty="0" smtClean="0">
                <a:latin typeface="Helvetica"/>
                <a:cs typeface="Helvetica"/>
              </a:rPr>
              <a:t>faculty-created research </a:t>
            </a:r>
            <a:r>
              <a:rPr lang="en-US" sz="2500" dirty="0">
                <a:latin typeface="Helvetica"/>
                <a:cs typeface="Helvetica"/>
              </a:rPr>
              <a:t>publications, presentations, </a:t>
            </a:r>
            <a:r>
              <a:rPr lang="en-US" sz="2500" dirty="0" smtClean="0">
                <a:latin typeface="Helvetica"/>
                <a:cs typeface="Helvetica"/>
              </a:rPr>
              <a:t>and datasets</a:t>
            </a:r>
            <a:r>
              <a:rPr lang="en-US" sz="2500" dirty="0">
                <a:latin typeface="Helvetica"/>
                <a:cs typeface="Helvetica"/>
              </a:rPr>
              <a:t>, </a:t>
            </a:r>
            <a:r>
              <a:rPr lang="en-US" sz="2500" dirty="0" smtClean="0">
                <a:latin typeface="Helvetica"/>
                <a:cs typeface="Helvetica"/>
              </a:rPr>
              <a:t>and student-created theses </a:t>
            </a:r>
            <a:r>
              <a:rPr lang="en-US" sz="2500" dirty="0">
                <a:latin typeface="Helvetica"/>
                <a:cs typeface="Helvetica"/>
              </a:rPr>
              <a:t>and dissertations. In order to </a:t>
            </a:r>
            <a:r>
              <a:rPr lang="en-US" sz="2500" dirty="0" smtClean="0">
                <a:latin typeface="Helvetica"/>
                <a:cs typeface="Helvetica"/>
              </a:rPr>
              <a:t>distinguish the </a:t>
            </a:r>
            <a:r>
              <a:rPr lang="en-US" sz="2500" dirty="0">
                <a:latin typeface="Helvetica"/>
                <a:cs typeface="Helvetica"/>
              </a:rPr>
              <a:t>scholarly content stored in faculty </a:t>
            </a:r>
            <a:r>
              <a:rPr lang="en-US" sz="2500" dirty="0" smtClean="0">
                <a:latin typeface="Helvetica"/>
                <a:cs typeface="Helvetica"/>
              </a:rPr>
              <a:t>collections from other repository content, </a:t>
            </a:r>
            <a:r>
              <a:rPr lang="en-US" sz="2500" dirty="0">
                <a:latin typeface="Helvetica"/>
                <a:cs typeface="Helvetica"/>
              </a:rPr>
              <a:t>we decided to model the DRS collection structure after the Northeastern community structure and create relationships between faculty, their scholarly collections, and their respective NU communities, effectively allowing the </a:t>
            </a:r>
            <a:r>
              <a:rPr lang="en-US" sz="2500" dirty="0" smtClean="0">
                <a:latin typeface="Helvetica"/>
                <a:cs typeface="Helvetica"/>
              </a:rPr>
              <a:t>repository to </a:t>
            </a:r>
            <a:r>
              <a:rPr lang="en-US" sz="2500" dirty="0">
                <a:latin typeface="Helvetica"/>
                <a:cs typeface="Helvetica"/>
              </a:rPr>
              <a:t>query collections for just </a:t>
            </a:r>
            <a:r>
              <a:rPr lang="en-US" sz="2500" dirty="0" smtClean="0">
                <a:latin typeface="Helvetica"/>
                <a:cs typeface="Helvetica"/>
              </a:rPr>
              <a:t>scholarly </a:t>
            </a:r>
            <a:r>
              <a:rPr lang="en-US" sz="2500" dirty="0">
                <a:latin typeface="Helvetica"/>
                <a:cs typeface="Helvetica"/>
              </a:rPr>
              <a:t>content deposited by faculty.</a:t>
            </a:r>
          </a:p>
          <a:p>
            <a:pPr algn="just">
              <a:lnSpc>
                <a:spcPct val="50000"/>
              </a:lnSpc>
            </a:pPr>
            <a:endParaRPr lang="en-US" sz="2500" dirty="0" smtClean="0">
              <a:latin typeface="Helvetica"/>
              <a:cs typeface="Helvetica"/>
            </a:endParaRPr>
          </a:p>
          <a:p>
            <a:pPr algn="just">
              <a:lnSpc>
                <a:spcPct val="110000"/>
              </a:lnSpc>
            </a:pPr>
            <a:r>
              <a:rPr lang="en-US" sz="2500" dirty="0" smtClean="0">
                <a:latin typeface="Helvetica"/>
                <a:cs typeface="Helvetica"/>
              </a:rPr>
              <a:t>The </a:t>
            </a:r>
            <a:r>
              <a:rPr lang="en-US" sz="2500" dirty="0">
                <a:latin typeface="Helvetica"/>
                <a:cs typeface="Helvetica"/>
              </a:rPr>
              <a:t>community </a:t>
            </a:r>
            <a:r>
              <a:rPr lang="en-US" sz="2500" dirty="0" smtClean="0">
                <a:latin typeface="Helvetica"/>
                <a:cs typeface="Helvetica"/>
              </a:rPr>
              <a:t>framework has </a:t>
            </a:r>
            <a:r>
              <a:rPr lang="en-US" sz="2500" dirty="0">
                <a:latin typeface="Helvetica"/>
                <a:cs typeface="Helvetica"/>
              </a:rPr>
              <a:t>not just neatly organized repository content according to the existing Northeastern structure, it has made it easier for the system to leverage the relationships between objects to enhance the discoverability of scholarly content in the repository.</a:t>
            </a:r>
            <a:endParaRPr lang="en-US" sz="2500" dirty="0" smtClean="0">
              <a:latin typeface="Helvetica"/>
              <a:cs typeface="Helvetica"/>
            </a:endParaRPr>
          </a:p>
        </p:txBody>
      </p:sp>
      <p:pic>
        <p:nvPicPr>
          <p:cNvPr id="6" name="Picture 5" descr="datastream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13214" y="11283581"/>
            <a:ext cx="9028786" cy="5599786"/>
          </a:xfrm>
          <a:prstGeom prst="rect">
            <a:avLst/>
          </a:prstGeom>
        </p:spPr>
      </p:pic>
      <p:pic>
        <p:nvPicPr>
          <p:cNvPr id="25" name="Picture 24" descr="DRS.png"/>
          <p:cNvPicPr>
            <a:picLocks noChangeAspect="1"/>
          </p:cNvPicPr>
          <p:nvPr/>
        </p:nvPicPr>
        <p:blipFill rotWithShape="1">
          <a:blip r:embed="rId4">
            <a:extLst>
              <a:ext uri="{28A0092B-C50C-407E-A947-70E740481C1C}">
                <a14:useLocalDpi xmlns:a14="http://schemas.microsoft.com/office/drawing/2010/main" val="0"/>
              </a:ext>
            </a:extLst>
          </a:blip>
          <a:srcRect r="65153"/>
          <a:stretch/>
        </p:blipFill>
        <p:spPr>
          <a:xfrm>
            <a:off x="28285268" y="23774400"/>
            <a:ext cx="2863007" cy="1007217"/>
          </a:xfrm>
          <a:prstGeom prst="rect">
            <a:avLst/>
          </a:prstGeom>
        </p:spPr>
      </p:pic>
      <p:pic>
        <p:nvPicPr>
          <p:cNvPr id="2" name="Picture 1" descr="smartcollections.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42622" y="18924422"/>
            <a:ext cx="9421978" cy="5992978"/>
          </a:xfrm>
          <a:prstGeom prst="rect">
            <a:avLst/>
          </a:prstGeom>
        </p:spPr>
      </p:pic>
      <p:pic>
        <p:nvPicPr>
          <p:cNvPr id="4" name="Picture 3" descr="NUgraphPortOpt2.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71600" y="9806026"/>
            <a:ext cx="10094976" cy="15111374"/>
          </a:xfrm>
          <a:prstGeom prst="rect">
            <a:avLst/>
          </a:prstGeom>
        </p:spPr>
      </p:pic>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12127</TotalTime>
  <Words>559</Words>
  <Application>Microsoft Macintosh PowerPoint</Application>
  <PresentationFormat>Custom</PresentationFormat>
  <Paragraphs>47</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Sarah Sweeney</cp:lastModifiedBy>
  <cp:revision>143</cp:revision>
  <cp:lastPrinted>2015-06-01T19:37:21Z</cp:lastPrinted>
  <dcterms:created xsi:type="dcterms:W3CDTF">2015-04-30T21:08:20Z</dcterms:created>
  <dcterms:modified xsi:type="dcterms:W3CDTF">2015-06-02T16:53:14Z</dcterms:modified>
</cp:coreProperties>
</file>

<file path=docProps/thumbnail.jpeg>
</file>